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3CFE9F62-74D0-9D58-A753-41FE7F903A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9219" name="Freeform 3">
              <a:extLst>
                <a:ext uri="{FF2B5EF4-FFF2-40B4-BE49-F238E27FC236}">
                  <a16:creationId xmlns:a16="http://schemas.microsoft.com/office/drawing/2014/main" id="{DDF756AE-7718-202B-BD2C-3F04CE7DF9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2CE8C4AE-586B-DD84-DC51-EDF76E70CF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1" name="Rectangle 5">
            <a:extLst>
              <a:ext uri="{FF2B5EF4-FFF2-40B4-BE49-F238E27FC236}">
                <a16:creationId xmlns:a16="http://schemas.microsoft.com/office/drawing/2014/main" id="{DD320DA4-0A35-C8CA-218C-60BCED72165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0F78EEB-B915-7F99-65E2-E6A9F0E5192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0F1A763-2B54-D3A8-82AC-A255450D65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3E23B0B8-2F09-6229-D3EC-E7386B63A6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53CE08-F780-4526-A968-9E5EAFBA3C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BAB09566-9100-1BEE-990F-BAC9FB4A010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A3D0-B7E5-32B0-A5AF-6C0AEF4C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1298A-300E-12B3-C40F-F0E4DC537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6E14-833A-3AA4-441B-7CFDE91E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E5AB-0F57-F4D1-58E2-B04B3525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4CE3-D56E-17DF-E9CE-7181F3DE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DC6DD-DFE7-4DC5-98B1-FC12BD2A9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66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77BB3-F276-D6B8-1994-28ED8AB57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E474F-D603-53D2-AD90-962D1014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16659-D6A0-4DC8-02C5-445A3EE9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4C1D4-CEDF-238B-25DC-788B4B02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01F87-3023-C14D-EACF-57DF1A0A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EA907-F656-4947-BA7B-2E03336E4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3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29DA-DE22-9BD2-9AF7-514EF61D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7610C-5373-308A-F5A3-DC7FE129A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5FB13-D518-16E7-2EC6-32DD543A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FE53A-9A4F-83C2-9371-BCB09ADE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7D465-3267-E405-88A3-EB796EE6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18D1-5E0C-46DA-A9AA-0DE409957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5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8BA6-E288-ADC6-37FA-6D7986C11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4AFF2-B434-FE71-7D66-ACFCD4855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842B2-3B37-E5E1-B595-D5E88498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63FDB-B90F-1FFF-7BBC-419F7730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227FB-0691-425A-ADAB-50607C03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2E7F1-8F8F-4547-BE5E-8DDBE1B80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51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A5A1-7F76-A4BF-95E4-251A9D2E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C6AF-913B-DA77-DE46-385BC9D4B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8AE73-379A-CD2F-C553-6BC1E4FC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D9F2F-8F70-30EE-9098-2668582E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98CA8-3008-4637-F103-1516C97E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AC559-7CF5-FB29-4BF2-73BDF059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55C2-4E63-4827-B44A-386A9354E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70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4548-6D2C-C3FA-BD4F-BE0F9B3F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44A2D-17E6-2D08-2757-C38CC9D41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C437E-695B-1233-836D-AD89283C8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E8FD2-8511-86E1-946C-8C8B9C50C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0A0A7F-8CFF-A24E-694A-D3EB29621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C9A60-8D9F-EE27-7234-7147BB43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89D61-E124-2639-B9DB-388F6193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AACD7-7F8B-0E8C-BD48-E1A2C6BA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3F06-C2FD-4FC4-8357-D627D4D6E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72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786E-325B-8014-41B8-9297362F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C2674-2803-B5D8-E004-AE9EF9E3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F960C-D74B-A944-98EB-DEB0C3AD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DD439-AA07-0E98-6270-2CE14E7B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7C535-A6F0-41F2-A5CC-471B4FE97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37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50814-F09E-7380-D609-85AEF61F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D7732-2FAC-A857-5D7D-B6F6A1FB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0581-6F6A-A7B4-3C0B-DDFFE230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99CD6-5C15-484E-BF24-8E41E7948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7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5969-885C-A5F1-BE4D-B3D59AB2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02DF2-C4DC-1061-7DD3-575880C75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816D3-5046-A3E5-CBB9-068CDC3E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0237D-09B6-3A1E-E7F7-A728E7079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CF810-EF24-F51A-50C1-8A94C981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FF915-1E47-0CE4-E42E-75B6335C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003E-87F3-471E-BCE5-C272E0AF02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51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B8270-A257-8F10-CFF4-C4AF0D80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DF8F5-1A9B-1C25-825A-17E667A72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F47FA-88FB-4D3F-6885-087CBB3E8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2C3C8-01FC-47CD-5B8C-77FADC2C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FDBD2-D1A6-321F-A301-104076EB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D6882-51D4-AE60-D79C-9A71CBCF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54918-7A23-4A5D-8BDE-72D68CC77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01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0516DE41-25BC-1CC7-1344-E43C9402CD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>
              <a:extLst>
                <a:ext uri="{FF2B5EF4-FFF2-40B4-BE49-F238E27FC236}">
                  <a16:creationId xmlns:a16="http://schemas.microsoft.com/office/drawing/2014/main" id="{8DFEFF73-C2A2-D971-0807-1700AA5A54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186EC17F-45B9-1893-6D91-051EFC5DB0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7" name="Rectangle 5">
            <a:extLst>
              <a:ext uri="{FF2B5EF4-FFF2-40B4-BE49-F238E27FC236}">
                <a16:creationId xmlns:a16="http://schemas.microsoft.com/office/drawing/2014/main" id="{AF3150F3-6127-F1E9-A688-D83AFF4A8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37A0C54-4D56-1872-BC9E-92956F444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D41885B-9872-769F-377E-0BCC929C3E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892F0253-B7A6-0E1F-068D-A575B83F43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2A8529B-A598-9398-90BC-C49D6DC2D6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FA5619-E32F-4B2F-BF80-4A368E385C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D5EFFA70-E456-97EB-9C7C-8AEC640E70D7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52400"/>
          <a:ext cx="5181600" cy="6675120"/>
        </p:xfrm>
        <a:graphic>
          <a:graphicData uri="http://schemas.openxmlformats.org/drawingml/2006/table">
            <a:tbl>
              <a:tblPr/>
              <a:tblGrid>
                <a:gridCol w="1612900">
                  <a:extLst>
                    <a:ext uri="{9D8B030D-6E8A-4147-A177-3AD203B41FA5}">
                      <a16:colId xmlns:a16="http://schemas.microsoft.com/office/drawing/2014/main" val="1326711383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477703913"/>
                    </a:ext>
                  </a:extLst>
                </a:gridCol>
                <a:gridCol w="2074862">
                  <a:extLst>
                    <a:ext uri="{9D8B030D-6E8A-4147-A177-3AD203B41FA5}">
                      <a16:colId xmlns:a16="http://schemas.microsoft.com/office/drawing/2014/main" val="3513055998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65615208"/>
                  </a:ext>
                </a:extLst>
              </a:tr>
              <a:tr h="214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GIVEN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1596689"/>
                  </a:ext>
                </a:extLst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5234154"/>
                  </a:ext>
                </a:extLst>
              </a:tr>
              <a:tr h="217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BREAK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BROKE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BROKEN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72480768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SHAKE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SHOOK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SHAKEN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04526273"/>
                  </a:ext>
                </a:extLst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WAKE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WOKE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EDC5B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WOKEN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2813457"/>
                  </a:ext>
                </a:extLst>
              </a:tr>
              <a:tr h="222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90153643"/>
                  </a:ext>
                </a:extLst>
              </a:tr>
              <a:tr h="22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25726395"/>
                  </a:ext>
                </a:extLst>
              </a:tr>
              <a:tr h="225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0336609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BURNT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BURNT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42080462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BUILD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BUILT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BUILT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61321698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3777852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8522575"/>
                  </a:ext>
                </a:extLst>
              </a:tr>
              <a:tr h="214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BLEED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8614647"/>
                  </a:ext>
                </a:extLst>
              </a:tr>
              <a:tr h="214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8589112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0768940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06024723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0834205"/>
                  </a:ext>
                </a:extLst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27226935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WALKED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WALKED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374231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TALKED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TALKED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41497654"/>
                  </a:ext>
                </a:extLst>
              </a:tr>
            </a:tbl>
          </a:graphicData>
        </a:graphic>
      </p:graphicFrame>
      <p:grpSp>
        <p:nvGrpSpPr>
          <p:cNvPr id="11356" name="Group 92">
            <a:extLst>
              <a:ext uri="{FF2B5EF4-FFF2-40B4-BE49-F238E27FC236}">
                <a16:creationId xmlns:a16="http://schemas.microsoft.com/office/drawing/2014/main" id="{B46505C8-30CE-8DF7-76B1-677058160E52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133600"/>
            <a:ext cx="762000" cy="4267200"/>
            <a:chOff x="3072" y="2208"/>
            <a:chExt cx="816" cy="672"/>
          </a:xfrm>
        </p:grpSpPr>
        <p:sp>
          <p:nvSpPr>
            <p:cNvPr id="11357" name="Line 93">
              <a:extLst>
                <a:ext uri="{FF2B5EF4-FFF2-40B4-BE49-F238E27FC236}">
                  <a16:creationId xmlns:a16="http://schemas.microsoft.com/office/drawing/2014/main" id="{8F5AE279-C4BF-6014-35DC-3101BCED8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528" cy="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58" name="Line 94">
              <a:extLst>
                <a:ext uri="{FF2B5EF4-FFF2-40B4-BE49-F238E27FC236}">
                  <a16:creationId xmlns:a16="http://schemas.microsoft.com/office/drawing/2014/main" id="{1AFA70CA-8BAD-3233-8FAE-69BF13AE8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880"/>
              <a:ext cx="528" cy="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59" name="Line 95">
              <a:extLst>
                <a:ext uri="{FF2B5EF4-FFF2-40B4-BE49-F238E27FC236}">
                  <a16:creationId xmlns:a16="http://schemas.microsoft.com/office/drawing/2014/main" id="{A1B80FC6-B07B-88BC-939F-078733DAD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60" name="Line 96">
              <a:extLst>
                <a:ext uri="{FF2B5EF4-FFF2-40B4-BE49-F238E27FC236}">
                  <a16:creationId xmlns:a16="http://schemas.microsoft.com/office/drawing/2014/main" id="{9B1C645B-BCD1-C3F7-39FA-C5D076DBA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544"/>
              <a:ext cx="288" cy="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1361" name="Text Box 97">
            <a:extLst>
              <a:ext uri="{FF2B5EF4-FFF2-40B4-BE49-F238E27FC236}">
                <a16:creationId xmlns:a16="http://schemas.microsoft.com/office/drawing/2014/main" id="{F49D5398-3D99-646B-E256-B97A8C70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386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4C1F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99FF"/>
                </a:solidFill>
                <a:latin typeface="Arial" panose="020B0604020202020204" pitchFamily="34" charset="0"/>
              </a:rPr>
              <a:t>WEAK VERBS</a:t>
            </a:r>
          </a:p>
        </p:txBody>
      </p:sp>
      <p:grpSp>
        <p:nvGrpSpPr>
          <p:cNvPr id="11362" name="Group 98">
            <a:extLst>
              <a:ext uri="{FF2B5EF4-FFF2-40B4-BE49-F238E27FC236}">
                <a16:creationId xmlns:a16="http://schemas.microsoft.com/office/drawing/2014/main" id="{8BDB184E-2161-D4BF-03CD-D6E6B88994C1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609600"/>
            <a:ext cx="685800" cy="1219200"/>
            <a:chOff x="3168" y="576"/>
            <a:chExt cx="816" cy="2688"/>
          </a:xfrm>
        </p:grpSpPr>
        <p:sp>
          <p:nvSpPr>
            <p:cNvPr id="11363" name="Line 99">
              <a:extLst>
                <a:ext uri="{FF2B5EF4-FFF2-40B4-BE49-F238E27FC236}">
                  <a16:creationId xmlns:a16="http://schemas.microsoft.com/office/drawing/2014/main" id="{255DC517-3DD1-8AA7-4B5E-A7280A555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576"/>
              <a:ext cx="528" cy="0"/>
            </a:xfrm>
            <a:prstGeom prst="line">
              <a:avLst/>
            </a:prstGeom>
            <a:noFill/>
            <a:ln w="38100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64" name="Line 100">
              <a:extLst>
                <a:ext uri="{FF2B5EF4-FFF2-40B4-BE49-F238E27FC236}">
                  <a16:creationId xmlns:a16="http://schemas.microsoft.com/office/drawing/2014/main" id="{E33BAF49-8DD7-FF19-E087-82E93FAED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264"/>
              <a:ext cx="528" cy="0"/>
            </a:xfrm>
            <a:prstGeom prst="line">
              <a:avLst/>
            </a:prstGeom>
            <a:noFill/>
            <a:ln w="38100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65" name="Line 101">
              <a:extLst>
                <a:ext uri="{FF2B5EF4-FFF2-40B4-BE49-F238E27FC236}">
                  <a16:creationId xmlns:a16="http://schemas.microsoft.com/office/drawing/2014/main" id="{E6D180B5-51E5-53EE-9347-3DEB3BFC3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576"/>
              <a:ext cx="0" cy="2688"/>
            </a:xfrm>
            <a:prstGeom prst="line">
              <a:avLst/>
            </a:prstGeom>
            <a:noFill/>
            <a:ln w="38100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1366" name="Line 102">
              <a:extLst>
                <a:ext uri="{FF2B5EF4-FFF2-40B4-BE49-F238E27FC236}">
                  <a16:creationId xmlns:a16="http://schemas.microsoft.com/office/drawing/2014/main" id="{01A61A5A-ECE9-1B3D-6982-51E0CBC2A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872"/>
              <a:ext cx="288" cy="0"/>
            </a:xfrm>
            <a:prstGeom prst="line">
              <a:avLst/>
            </a:prstGeom>
            <a:noFill/>
            <a:ln w="38100">
              <a:solidFill>
                <a:srgbClr val="FFCC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1367" name="Text Box 103">
            <a:extLst>
              <a:ext uri="{FF2B5EF4-FFF2-40B4-BE49-F238E27FC236}">
                <a16:creationId xmlns:a16="http://schemas.microsoft.com/office/drawing/2014/main" id="{3F239AAD-C99F-A6F9-8A9B-34AF4FFD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9906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4C1F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CC99"/>
                </a:solidFill>
                <a:latin typeface="Arial" panose="020B0604020202020204" pitchFamily="34" charset="0"/>
              </a:rPr>
              <a:t>STRONG VERBS</a:t>
            </a:r>
          </a:p>
        </p:txBody>
      </p:sp>
      <p:sp>
        <p:nvSpPr>
          <p:cNvPr id="11368" name="Text Box 104">
            <a:extLst>
              <a:ext uri="{FF2B5EF4-FFF2-40B4-BE49-F238E27FC236}">
                <a16:creationId xmlns:a16="http://schemas.microsoft.com/office/drawing/2014/main" id="{239111DF-B449-A5FB-8386-7ECDE7593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14600"/>
            <a:ext cx="23622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D26E3C"/>
                </a:solidFill>
                <a:latin typeface="Georgia" panose="02040502050405020303" pitchFamily="18" charset="0"/>
              </a:rPr>
              <a:t>FORMS OF MAIN</a:t>
            </a:r>
            <a:r>
              <a:rPr lang="en-US" altLang="en-US" sz="2400" b="1">
                <a:solidFill>
                  <a:srgbClr val="EDC5B1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b="1">
                <a:solidFill>
                  <a:srgbClr val="D26E3C"/>
                </a:solidFill>
                <a:latin typeface="Georgia" panose="02040502050405020303" pitchFamily="18" charset="0"/>
              </a:rPr>
              <a:t>VERBS</a:t>
            </a:r>
          </a:p>
        </p:txBody>
      </p:sp>
      <p:grpSp>
        <p:nvGrpSpPr>
          <p:cNvPr id="11369" name="Group 105">
            <a:extLst>
              <a:ext uri="{FF2B5EF4-FFF2-40B4-BE49-F238E27FC236}">
                <a16:creationId xmlns:a16="http://schemas.microsoft.com/office/drawing/2014/main" id="{4F9838C2-9441-9D5A-ABF7-FF150A60ED41}"/>
              </a:ext>
            </a:extLst>
          </p:cNvPr>
          <p:cNvGrpSpPr>
            <a:grpSpLocks/>
          </p:cNvGrpSpPr>
          <p:nvPr/>
        </p:nvGrpSpPr>
        <p:grpSpPr bwMode="auto">
          <a:xfrm>
            <a:off x="104775" y="647700"/>
            <a:ext cx="495300" cy="5181600"/>
            <a:chOff x="66" y="408"/>
            <a:chExt cx="312" cy="3264"/>
          </a:xfrm>
        </p:grpSpPr>
        <p:sp>
          <p:nvSpPr>
            <p:cNvPr id="11370" name="Text Box 106">
              <a:extLst>
                <a:ext uri="{FF2B5EF4-FFF2-40B4-BE49-F238E27FC236}">
                  <a16:creationId xmlns:a16="http://schemas.microsoft.com/office/drawing/2014/main" id="{79949AEE-1814-5074-7DAA-19BFF0EBB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480"/>
              <a:ext cx="240" cy="312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 sz="800">
                <a:solidFill>
                  <a:schemeClr val="tx2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I     R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R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U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G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U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L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R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800" b="1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V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E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R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B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bg1"/>
                  </a:solidFill>
                  <a:latin typeface="Georgia" panose="02040502050405020303" pitchFamily="18" charset="0"/>
                </a:rPr>
                <a:t>S</a:t>
              </a:r>
              <a:r>
                <a:rPr lang="en-US" altLang="en-US" sz="1200">
                  <a:solidFill>
                    <a:schemeClr val="tx2"/>
                  </a:solidFill>
                  <a:latin typeface="Arial" panose="020B0604020202020204" pitchFamily="34" charset="0"/>
                </a:rPr>
                <a:t>	</a:t>
              </a:r>
              <a:endParaRPr lang="en-US" altLang="en-US" sz="2400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1371" name="Group 107">
              <a:extLst>
                <a:ext uri="{FF2B5EF4-FFF2-40B4-BE49-F238E27FC236}">
                  <a16:creationId xmlns:a16="http://schemas.microsoft.com/office/drawing/2014/main" id="{29583C89-655A-1BDC-3409-B3DEADF4DA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" y="408"/>
              <a:ext cx="312" cy="3264"/>
              <a:chOff x="76" y="432"/>
              <a:chExt cx="312" cy="3264"/>
            </a:xfrm>
          </p:grpSpPr>
          <p:sp>
            <p:nvSpPr>
              <p:cNvPr id="11372" name="Line 108">
                <a:extLst>
                  <a:ext uri="{FF2B5EF4-FFF2-40B4-BE49-F238E27FC236}">
                    <a16:creationId xmlns:a16="http://schemas.microsoft.com/office/drawing/2014/main" id="{BA0E9A9B-D95B-96C5-E37B-D0178B4602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77" y="3696"/>
                <a:ext cx="311" cy="0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1373" name="Line 109">
                <a:extLst>
                  <a:ext uri="{FF2B5EF4-FFF2-40B4-BE49-F238E27FC236}">
                    <a16:creationId xmlns:a16="http://schemas.microsoft.com/office/drawing/2014/main" id="{2FBB58E9-6B74-8ADC-3E52-3045D446D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76" y="432"/>
                <a:ext cx="311" cy="0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1374" name="Line 110">
                <a:extLst>
                  <a:ext uri="{FF2B5EF4-FFF2-40B4-BE49-F238E27FC236}">
                    <a16:creationId xmlns:a16="http://schemas.microsoft.com/office/drawing/2014/main" id="{B0C5FC3A-BBCC-3749-81CB-E93F6C3D29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77" y="432"/>
                <a:ext cx="0" cy="3264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1" grpId="0"/>
      <p:bldP spid="11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6C71DE4-C9F4-B97A-F300-E2B74B639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8839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3DAFF"/>
                </a:solidFill>
                <a:latin typeface="Arial" panose="020B0604020202020204" pitchFamily="34" charset="0"/>
              </a:rPr>
              <a:t>STRONG VERB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i="1">
                <a:solidFill>
                  <a:srgbClr val="A3DAFF"/>
                </a:solidFill>
                <a:latin typeface="Arial" panose="020B0604020202020204" pitchFamily="34" charset="0"/>
              </a:rPr>
              <a:t>a main verb that does not need a ‘t’ , ‘d’, ‘ed’ to give its past and past participle forms is called as a strong verb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17591AD-C0DA-EB6A-0FF1-8A7164F0B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62400"/>
            <a:ext cx="5486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DA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Examples.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GIVE 	 	- GAVE 	GIVEN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TAKE		- TOOK 	TAKEN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BREAK 	- BROKE	BROKEN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13ABB9D-E986-DC97-A485-719F84EC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4725"/>
            <a:ext cx="91440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DA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Generally a main verb that needs a ‘t’ or ‘d’ to give its past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and past participle forms is called as a weak verb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 b="1"/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solidFill>
                  <a:srgbClr val="E9F4D8"/>
                </a:solidFill>
              </a:rPr>
              <a:t>A main verb that loses an ‘e’ from its usual form to give the past and past participle forms is called as a weak verb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E9F4D8"/>
                </a:solidFill>
              </a:rPr>
              <a:t>e.g. read - read -  read , bleed – bled- bled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E9F4D8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A3DAFF"/>
                </a:solidFill>
              </a:rPr>
              <a:t>3. A verb that does not change its usual form in all the three forms is also called as a weak verb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A3DAFF"/>
                </a:solidFill>
              </a:rPr>
              <a:t>e.g. cut, set, put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A3DA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hlink"/>
                </a:solidFill>
              </a:rPr>
              <a:t>4. A main verb that needs an ‘ed’ to form its past and past participle form is called as a weak verb.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hlink"/>
                </a:solidFill>
              </a:rPr>
              <a:t>e.g. walk-walked-walked, render-rendered-rendered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3B5B68A-ED78-B407-208B-2674E8DF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4953000" cy="641350"/>
          </a:xfrm>
          <a:prstGeom prst="rect">
            <a:avLst/>
          </a:prstGeom>
          <a:solidFill>
            <a:srgbClr val="66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i="1">
                <a:solidFill>
                  <a:srgbClr val="FFFF00"/>
                </a:solidFill>
                <a:latin typeface="Arial" panose="020B0604020202020204" pitchFamily="34" charset="0"/>
              </a:rPr>
              <a:t>What is a weak verb?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22</TotalTime>
  <Words>286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Georgia</vt:lpstr>
      <vt:lpstr>Slit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CONTINENTAL ACADEMY</dc:creator>
  <cp:lastModifiedBy>Nayan GRIFFITHS</cp:lastModifiedBy>
  <cp:revision>2</cp:revision>
  <dcterms:created xsi:type="dcterms:W3CDTF">2008-12-10T13:43:03Z</dcterms:created>
  <dcterms:modified xsi:type="dcterms:W3CDTF">2023-03-21T15:29:44Z</dcterms:modified>
</cp:coreProperties>
</file>